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324" r:id="rId2"/>
    <p:sldId id="305" r:id="rId3"/>
    <p:sldId id="313" r:id="rId4"/>
    <p:sldId id="316" r:id="rId5"/>
    <p:sldId id="294" r:id="rId6"/>
    <p:sldId id="286" r:id="rId7"/>
    <p:sldId id="301" r:id="rId8"/>
    <p:sldId id="285" r:id="rId9"/>
    <p:sldId id="321" r:id="rId10"/>
    <p:sldId id="284" r:id="rId11"/>
    <p:sldId id="322" r:id="rId12"/>
    <p:sldId id="304" r:id="rId13"/>
    <p:sldId id="289" r:id="rId14"/>
    <p:sldId id="311" r:id="rId15"/>
    <p:sldId id="282" r:id="rId16"/>
    <p:sldId id="287" r:id="rId17"/>
    <p:sldId id="298" r:id="rId18"/>
    <p:sldId id="314" r:id="rId19"/>
    <p:sldId id="323" r:id="rId20"/>
    <p:sldId id="299" r:id="rId21"/>
    <p:sldId id="290" r:id="rId22"/>
    <p:sldId id="326" r:id="rId23"/>
    <p:sldId id="325" r:id="rId24"/>
    <p:sldId id="296" r:id="rId25"/>
    <p:sldId id="280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9"/>
    <a:srgbClr val="98BB59"/>
    <a:srgbClr val="0065C0"/>
    <a:srgbClr val="005EB4"/>
    <a:srgbClr val="50C4FE"/>
    <a:srgbClr val="56A45D"/>
    <a:srgbClr val="E7E8CA"/>
    <a:srgbClr val="C00000"/>
    <a:srgbClr val="3D6EC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2" autoAdjust="0"/>
    <p:restoredTop sz="94625" autoAdjust="0"/>
  </p:normalViewPr>
  <p:slideViewPr>
    <p:cSldViewPr>
      <p:cViewPr varScale="1">
        <p:scale>
          <a:sx n="89" d="100"/>
          <a:sy n="89" d="100"/>
        </p:scale>
        <p:origin x="90" y="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701B0E3-B4A9-4D5D-BF95-6B39D789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E05011D-8758-4E2F-AB2D-420FAE134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190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AA55B-B8D0-4440-AA7B-FF2CF1D1D657}" type="slidenum">
              <a:rPr lang="en-US">
                <a:latin typeface="Times New Roman" pitchFamily="18" charset="0"/>
              </a:rPr>
              <a:pPr eaLnBrk="1" hangingPunct="1"/>
              <a:t>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AA55B-B8D0-4440-AA7B-FF2CF1D1D657}" type="slidenum">
              <a:rPr lang="en-US">
                <a:latin typeface="Times New Roman" pitchFamily="18" charset="0"/>
              </a:rPr>
              <a:pPr eaLnBrk="1" hangingPunct="1"/>
              <a:t>3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6AA55B-B8D0-4440-AA7B-FF2CF1D1D657}" type="slidenum">
              <a:rPr lang="en-US">
                <a:latin typeface="Times New Roman" pitchFamily="18" charset="0"/>
              </a:rPr>
              <a:pPr eaLnBrk="1" hangingPunct="1"/>
              <a:t>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F74178-F3F5-498A-9F87-ECE4136F509F}" type="slidenum">
              <a:rPr lang="en-US">
                <a:latin typeface="Times New Roman" pitchFamily="18" charset="0"/>
              </a:rPr>
              <a:pPr eaLnBrk="1" hangingPunct="1"/>
              <a:t>5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idea of “very different” is just one school of thought. </a:t>
            </a:r>
            <a:r>
              <a:rPr lang="en-US" dirty="0"/>
              <a:t>On the other hand, you</a:t>
            </a:r>
            <a:r>
              <a:rPr lang="en-US" baseline="0" dirty="0"/>
              <a:t> can sometimes use slight contrasts, such as use of Arial &amp; Arial Narrow.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11D-8758-4E2F-AB2D-420FAE1347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57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F74178-F3F5-498A-9F87-ECE4136F509F}" type="slidenum">
              <a:rPr lang="en-US">
                <a:latin typeface="Times New Roman" pitchFamily="18" charset="0"/>
              </a:rPr>
              <a:pPr eaLnBrk="1" hangingPunct="1"/>
              <a:t>7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8F74178-F3F5-498A-9F87-ECE4136F509F}" type="slidenum">
              <a:rPr lang="en-US">
                <a:latin typeface="Times New Roman" pitchFamily="18" charset="0"/>
              </a:rPr>
              <a:pPr eaLnBrk="1" hangingPunct="1"/>
              <a:t>12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Repeating spots,</a:t>
            </a:r>
            <a:r>
              <a:rPr lang="en-US" baseline="0" dirty="0"/>
              <a:t> while contrasting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05011D-8758-4E2F-AB2D-420FAE13479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40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A2C84-C249-42F7-B310-B980E4B7D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29042"/>
      </p:ext>
    </p:extLst>
  </p:cSld>
  <p:clrMapOvr>
    <a:masterClrMapping/>
  </p:clrMapOvr>
  <p:transition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064B6-CD4C-40A7-97B0-998E7CFE8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901377"/>
      </p:ext>
    </p:extLst>
  </p:cSld>
  <p:clrMapOvr>
    <a:masterClrMapping/>
  </p:clrMapOvr>
  <p:transition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35FC3-1702-40C5-A544-FBCB010B7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77377"/>
      </p:ext>
    </p:extLst>
  </p:cSld>
  <p:clrMapOvr>
    <a:masterClrMapping/>
  </p:clrMapOvr>
  <p:transition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2CB2F-94B9-4242-A2A7-66A50B58E5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129467"/>
      </p:ext>
    </p:extLst>
  </p:cSld>
  <p:clrMapOvr>
    <a:masterClrMapping/>
  </p:clrMapOvr>
  <p:transition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FDC2B-FA10-43B7-99EC-0267273CC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6683"/>
      </p:ext>
    </p:extLst>
  </p:cSld>
  <p:clrMapOvr>
    <a:masterClrMapping/>
  </p:clrMapOvr>
  <p:transition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075C6-7A74-45C4-AFC1-8EA8B5F37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75307"/>
      </p:ext>
    </p:extLst>
  </p:cSld>
  <p:clrMapOvr>
    <a:masterClrMapping/>
  </p:clrMapOvr>
  <p:transition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88D91-B272-4A92-8F6F-4B04B55B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60611"/>
      </p:ext>
    </p:extLst>
  </p:cSld>
  <p:clrMapOvr>
    <a:masterClrMapping/>
  </p:clrMapOvr>
  <p:transition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A548A-B1CA-4EA2-A138-025ACF04B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6085"/>
      </p:ext>
    </p:extLst>
  </p:cSld>
  <p:clrMapOvr>
    <a:masterClrMapping/>
  </p:clrMapOvr>
  <p:transition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0769-5A24-4C7C-A735-B1531F07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32283"/>
      </p:ext>
    </p:extLst>
  </p:cSld>
  <p:clrMapOvr>
    <a:masterClrMapping/>
  </p:clrMapOvr>
  <p:transition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DD216-4260-4207-9622-393C60408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87585"/>
      </p:ext>
    </p:extLst>
  </p:cSld>
  <p:clrMapOvr>
    <a:masterClrMapping/>
  </p:clrMapOvr>
  <p:transition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2BD00-2DAA-4665-85E3-B214F9FC6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0663"/>
      </p:ext>
    </p:extLst>
  </p:cSld>
  <p:clrMapOvr>
    <a:masterClrMapping/>
  </p:clrMapOvr>
  <p:transition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D53D071-7B88-42E2-9236-D2E766D84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advTm="2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o photo description available.">
            <a:extLst>
              <a:ext uri="{FF2B5EF4-FFF2-40B4-BE49-F238E27FC236}">
                <a16:creationId xmlns:a16="http://schemas.microsoft.com/office/drawing/2014/main" id="{F53F9201-341B-495D-B2DA-EA7D1B0F3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" b="6666"/>
          <a:stretch/>
        </p:blipFill>
        <p:spPr bwMode="auto">
          <a:xfrm>
            <a:off x="1371600" y="228600"/>
            <a:ext cx="685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96208"/>
      </p:ext>
    </p:extLst>
  </p:cSld>
  <p:clrMapOvr>
    <a:masterClrMapping/>
  </p:clrMapOvr>
  <p:transition advTm="2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133600"/>
            <a:ext cx="3581400" cy="2057400"/>
          </a:xfrm>
        </p:spPr>
        <p:txBody>
          <a:bodyPr/>
          <a:lstStyle/>
          <a:p>
            <a:pPr algn="l" eaLnBrk="1" hangingPunct="1"/>
            <a:r>
              <a:rPr lang="en-US" sz="2800" dirty="0"/>
              <a:t>Textual distinction to improve readability and understanding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5A860C-E1A2-4DE7-85BD-D6D6A7CAA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952" y="457200"/>
            <a:ext cx="4850265" cy="5663089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rgbClr val="B80000"/>
            </a:solidFill>
            <a:miter lim="800000"/>
            <a:headEnd/>
            <a:tailEnd/>
          </a:ln>
          <a:effectLst>
            <a:outerShdw blurRad="177800" dist="889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i="1" dirty="0">
                <a:latin typeface="Georgia" panose="02040502050405020303" pitchFamily="18" charset="0"/>
              </a:rPr>
              <a:t>Monday Night Concert Series  </a:t>
            </a:r>
          </a:p>
          <a:p>
            <a:pPr>
              <a:defRPr/>
            </a:pPr>
            <a:r>
              <a:rPr lang="en-US" sz="2200" b="1" dirty="0">
                <a:solidFill>
                  <a:srgbClr val="B80000"/>
                </a:solidFill>
              </a:rPr>
              <a:t>Anthony Sharpe &amp; Kathy Purcell </a:t>
            </a:r>
            <a:br>
              <a:rPr lang="en-US" sz="2200" b="1" dirty="0"/>
            </a:br>
            <a:r>
              <a:rPr lang="en-US" b="1" dirty="0"/>
              <a:t>May 27 at 8 p.m.</a:t>
            </a:r>
            <a:br>
              <a:rPr lang="en-US" b="1" dirty="0"/>
            </a:br>
            <a:r>
              <a:rPr lang="en-US" dirty="0"/>
              <a:t>Recital Hall, Simons Center, 54 St. Philip St.</a:t>
            </a:r>
            <a:br>
              <a:rPr lang="en-US" dirty="0"/>
            </a:br>
            <a:r>
              <a:rPr lang="en-US" dirty="0"/>
              <a:t>$60 at the door  </a:t>
            </a:r>
            <a:br>
              <a:rPr lang="en-US" dirty="0"/>
            </a:br>
            <a:r>
              <a:rPr lang="en-US" dirty="0"/>
              <a:t>(843) 953.5927</a:t>
            </a:r>
            <a:br>
              <a:rPr lang="en-US" dirty="0"/>
            </a:br>
            <a:endParaRPr lang="en-US" sz="2000" dirty="0"/>
          </a:p>
          <a:p>
            <a:pPr>
              <a:defRPr/>
            </a:pPr>
            <a:r>
              <a:rPr lang="en-US" b="1" i="1" dirty="0">
                <a:latin typeface="Georgia" panose="02040502050405020303" pitchFamily="18" charset="0"/>
              </a:rPr>
              <a:t>Robert Ivey Ballet </a:t>
            </a:r>
          </a:p>
          <a:p>
            <a:pPr>
              <a:defRPr/>
            </a:pPr>
            <a:r>
              <a:rPr lang="en-US" sz="2200" b="1" dirty="0">
                <a:solidFill>
                  <a:srgbClr val="B80000"/>
                </a:solidFill>
              </a:rPr>
              <a:t>The Velveteen Rabbit</a:t>
            </a:r>
            <a:br>
              <a:rPr lang="en-US" sz="2200" b="1" dirty="0">
                <a:solidFill>
                  <a:srgbClr val="B80000"/>
                </a:solidFill>
              </a:rPr>
            </a:br>
            <a:r>
              <a:rPr lang="en-US" b="1" dirty="0"/>
              <a:t>June 2 – 4 at 6 p.m. </a:t>
            </a:r>
            <a:br>
              <a:rPr lang="en-US" b="1" dirty="0"/>
            </a:br>
            <a:r>
              <a:rPr lang="en-US" dirty="0"/>
              <a:t>Sottile Theatre, 44 George .</a:t>
            </a:r>
            <a:br>
              <a:rPr lang="en-US" dirty="0"/>
            </a:br>
            <a:r>
              <a:rPr lang="en-US" dirty="0"/>
              <a:t>$55 Reservations </a:t>
            </a:r>
          </a:p>
          <a:p>
            <a:pPr>
              <a:defRPr/>
            </a:pPr>
            <a:r>
              <a:rPr lang="en-US" dirty="0"/>
              <a:t>(843) 556.1343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b="1" i="1" dirty="0">
                <a:latin typeface="Georgia" panose="02040502050405020303" pitchFamily="18" charset="0"/>
              </a:rPr>
              <a:t>Geoffrey Porter </a:t>
            </a:r>
          </a:p>
          <a:p>
            <a:pPr>
              <a:defRPr/>
            </a:pPr>
            <a:r>
              <a:rPr lang="en-US" sz="2200" b="1" dirty="0">
                <a:solidFill>
                  <a:srgbClr val="B80000"/>
                </a:solidFill>
              </a:rPr>
              <a:t>Jazzy Times </a:t>
            </a:r>
          </a:p>
          <a:p>
            <a:pPr>
              <a:defRPr/>
            </a:pPr>
            <a:r>
              <a:rPr lang="en-US" b="1" dirty="0"/>
              <a:t>June 8at 7pm</a:t>
            </a:r>
          </a:p>
          <a:p>
            <a:pPr>
              <a:defRPr/>
            </a:pPr>
            <a:r>
              <a:rPr lang="en-US" dirty="0"/>
              <a:t>$52 at the door</a:t>
            </a:r>
          </a:p>
          <a:p>
            <a:pPr>
              <a:defRPr/>
            </a:pPr>
            <a:r>
              <a:rPr lang="en-US" dirty="0"/>
              <a:t>(843) 221.5996</a:t>
            </a:r>
          </a:p>
        </p:txBody>
      </p:sp>
    </p:spTree>
  </p:cSld>
  <p:clrMapOvr>
    <a:masterClrMapping/>
  </p:clrMapOvr>
  <p:transition advTm="20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729445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838200"/>
            <a:ext cx="3262122" cy="309372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200" kern="1200" dirty="0">
                <a:solidFill>
                  <a:schemeClr val="bg1"/>
                </a:solidFill>
              </a:rPr>
              <a:t>Your opinion…</a:t>
            </a:r>
            <a:br>
              <a:rPr lang="en-US" sz="3200" kern="1200" dirty="0">
                <a:solidFill>
                  <a:schemeClr val="bg1"/>
                </a:solidFill>
              </a:rPr>
            </a:br>
            <a:br>
              <a:rPr lang="en-US" sz="3200" kern="1200" dirty="0">
                <a:solidFill>
                  <a:schemeClr val="bg1"/>
                </a:solidFill>
              </a:rPr>
            </a:br>
            <a:r>
              <a:rPr lang="en-US" sz="3200" kern="1200" dirty="0">
                <a:solidFill>
                  <a:schemeClr val="bg1"/>
                </a:solidFill>
              </a:rPr>
              <a:t>What can be done to improve contrast?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80E25B-C2F2-4EBD-AEB8-E223F92A8F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4" r="6351" b="2"/>
          <a:stretch/>
        </p:blipFill>
        <p:spPr>
          <a:xfrm>
            <a:off x="3490722" y="10"/>
            <a:ext cx="565327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28828"/>
      </p:ext>
    </p:extLst>
  </p:cSld>
  <p:clrMapOvr>
    <a:masterClrMapping/>
  </p:clrMapOvr>
  <p:transition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314" y="5445816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Repeat visual elements of the design throughout the design. </a:t>
            </a:r>
            <a:br>
              <a:rPr lang="en-US" sz="2400" dirty="0"/>
            </a:br>
            <a:r>
              <a:rPr lang="en-US" sz="2400" dirty="0"/>
              <a:t>Helps to develop organization and strengthens unity.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E847120-4456-46CA-8A1F-A0053CC25D1E}"/>
              </a:ext>
            </a:extLst>
          </p:cNvPr>
          <p:cNvSpPr/>
          <p:nvPr/>
        </p:nvSpPr>
        <p:spPr>
          <a:xfrm>
            <a:off x="467713" y="996685"/>
            <a:ext cx="4586514" cy="4184915"/>
          </a:xfrm>
          <a:prstGeom prst="roundRect">
            <a:avLst>
              <a:gd name="adj" fmla="val 3958"/>
            </a:avLst>
          </a:prstGeom>
          <a:gradFill>
            <a:gsLst>
              <a:gs pos="0">
                <a:schemeClr val="bg1"/>
              </a:gs>
              <a:gs pos="100000">
                <a:srgbClr val="EAEAEA"/>
              </a:gs>
            </a:gsLst>
          </a:gradFill>
          <a:ln>
            <a:solidFill>
              <a:srgbClr val="C7C7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8BB1DC-8C5B-4C22-94B0-5C41239C002B}"/>
              </a:ext>
            </a:extLst>
          </p:cNvPr>
          <p:cNvSpPr txBox="1"/>
          <p:nvPr/>
        </p:nvSpPr>
        <p:spPr>
          <a:xfrm>
            <a:off x="660399" y="1985665"/>
            <a:ext cx="4230915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Color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Shape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Texture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Spatial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Line thicknesses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Sizes, etc.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5000"/>
                </a:solidFill>
              </a:rPr>
              <a:t>… anything that makes the publication or design look cohesive and consistent.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92D12F-CC54-4687-9EDB-33E634E4A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80" y="248909"/>
            <a:ext cx="5178523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85B236-7B08-4E57-8D27-B5A1626422CB}"/>
              </a:ext>
            </a:extLst>
          </p:cNvPr>
          <p:cNvSpPr txBox="1"/>
          <p:nvPr/>
        </p:nvSpPr>
        <p:spPr>
          <a:xfrm>
            <a:off x="838200" y="1524000"/>
            <a:ext cx="3875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412295-524D-4E40-A522-29DB4A3C1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77" y="883022"/>
            <a:ext cx="3183971" cy="43747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8C983A-739F-4AD5-8266-102AAD69B706}"/>
              </a:ext>
            </a:extLst>
          </p:cNvPr>
          <p:cNvSpPr txBox="1"/>
          <p:nvPr/>
        </p:nvSpPr>
        <p:spPr>
          <a:xfrm>
            <a:off x="5729402" y="1676400"/>
            <a:ext cx="2375946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The eye loves repetition but does not want to be bored. It likes familiarity but needs surprises. </a:t>
            </a:r>
          </a:p>
          <a:p>
            <a:r>
              <a:rPr lang="en-US" sz="19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~ Edith Bergstrom</a:t>
            </a:r>
          </a:p>
        </p:txBody>
      </p:sp>
    </p:spTree>
    <p:extLst>
      <p:ext uri="{BB962C8B-B14F-4D97-AF65-F5344CB8AC3E}">
        <p14:creationId xmlns:p14="http://schemas.microsoft.com/office/powerpoint/2010/main" val="194587010"/>
      </p:ext>
    </p:extLst>
  </p:cSld>
  <p:clrMapOvr>
    <a:masterClrMapping/>
  </p:clrMapOvr>
  <p:transition advTm="2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84019" y="10638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Amber M.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19663" y="5298778"/>
            <a:ext cx="562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Beauty through repetition!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1"/>
          <a:stretch/>
        </p:blipFill>
        <p:spPr bwMode="auto">
          <a:xfrm>
            <a:off x="4732823" y="1373459"/>
            <a:ext cx="4334977" cy="3210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72200" y="1063823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Jazmin B.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DCE383-0F48-46CC-886A-DA46E74A3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59"/>
          <a:stretch/>
        </p:blipFill>
        <p:spPr>
          <a:xfrm>
            <a:off x="103402" y="1373458"/>
            <a:ext cx="4468598" cy="3205041"/>
          </a:xfrm>
          <a:prstGeom prst="rect">
            <a:avLst/>
          </a:prstGeom>
        </p:spPr>
      </p:pic>
    </p:spTree>
  </p:cSld>
  <p:clrMapOvr>
    <a:masterClrMapping/>
  </p:clrMapOvr>
  <p:transition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EFB585C7-CD6F-4B0E-9935-AD98413033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71"/>
          <a:stretch/>
        </p:blipFill>
        <p:spPr>
          <a:xfrm>
            <a:off x="1752600" y="381000"/>
            <a:ext cx="5159918" cy="5266267"/>
          </a:xfrm>
          <a:prstGeom prst="rect">
            <a:avLst/>
          </a:prstGeom>
          <a:ln w="28575">
            <a:solidFill>
              <a:srgbClr val="646400">
                <a:alpha val="98000"/>
              </a:srgbClr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1D1A6C82-524C-4956-988B-78CF2BB44756}"/>
              </a:ext>
            </a:extLst>
          </p:cNvPr>
          <p:cNvSpPr txBox="1"/>
          <p:nvPr/>
        </p:nvSpPr>
        <p:spPr>
          <a:xfrm>
            <a:off x="1519399" y="5943600"/>
            <a:ext cx="562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a motivational poster</a:t>
            </a:r>
          </a:p>
        </p:txBody>
      </p:sp>
    </p:spTree>
    <p:extLst>
      <p:ext uri="{BB962C8B-B14F-4D97-AF65-F5344CB8AC3E}">
        <p14:creationId xmlns:p14="http://schemas.microsoft.com/office/powerpoint/2010/main" val="581392744"/>
      </p:ext>
    </p:extLst>
  </p:cSld>
  <p:clrMapOvr>
    <a:masterClrMapping/>
  </p:clrMapOvr>
  <p:transition advTm="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875A14-F8D9-4D8B-904E-F52869A0411A}"/>
              </a:ext>
            </a:extLst>
          </p:cNvPr>
          <p:cNvSpPr/>
          <p:nvPr/>
        </p:nvSpPr>
        <p:spPr>
          <a:xfrm>
            <a:off x="464457" y="2082800"/>
            <a:ext cx="4586514" cy="4470400"/>
          </a:xfrm>
          <a:prstGeom prst="roundRect">
            <a:avLst>
              <a:gd name="adj" fmla="val 3958"/>
            </a:avLst>
          </a:prstGeom>
          <a:gradFill>
            <a:gsLst>
              <a:gs pos="0">
                <a:schemeClr val="bg1"/>
              </a:gs>
              <a:gs pos="100000">
                <a:srgbClr val="EAEAEA"/>
              </a:gs>
            </a:gsLst>
          </a:gradFill>
          <a:ln>
            <a:solidFill>
              <a:srgbClr val="C7C7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4FFA1-0AB0-48D2-A8E7-C68224499BE8}"/>
              </a:ext>
            </a:extLst>
          </p:cNvPr>
          <p:cNvSpPr txBox="1"/>
          <p:nvPr/>
        </p:nvSpPr>
        <p:spPr>
          <a:xfrm>
            <a:off x="609600" y="3052017"/>
            <a:ext cx="4085771" cy="1908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400"/>
                </a:solidFill>
              </a:rPr>
              <a:t>To create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400"/>
                </a:solidFill>
              </a:rPr>
              <a:t>To create visual connections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400"/>
                </a:solidFill>
              </a:rPr>
              <a:t>To create a grid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646400"/>
                </a:solidFill>
              </a:rPr>
              <a:t>To right, left, center or justify align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6464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70EAA-9818-445C-991F-A2F3AEB1F4B3}"/>
              </a:ext>
            </a:extLst>
          </p:cNvPr>
          <p:cNvSpPr txBox="1"/>
          <p:nvPr/>
        </p:nvSpPr>
        <p:spPr>
          <a:xfrm>
            <a:off x="834944" y="2610115"/>
            <a:ext cx="3875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4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C11A53-D4C1-4C9A-9642-85596C62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034" y="1447800"/>
            <a:ext cx="2986184" cy="41030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2AC0B-AF35-4015-82BC-265B085D37C8}"/>
              </a:ext>
            </a:extLst>
          </p:cNvPr>
          <p:cNvSpPr txBox="1"/>
          <p:nvPr/>
        </p:nvSpPr>
        <p:spPr>
          <a:xfrm>
            <a:off x="5813978" y="2245911"/>
            <a:ext cx="256802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ptos" panose="020B0004020202020204" pitchFamily="34" charset="0"/>
              </a:rPr>
              <a:t>Nothing should be placed on a page arbitrarily. Every element should have some visual connection with other element(s).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2C029A-A6F5-4CF2-A392-AE1E82D4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" y="1335024"/>
            <a:ext cx="51785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2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867400"/>
            <a:ext cx="8802688" cy="757918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 from Processing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5325" y="457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F. Townsend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908881-8251-47AC-B8BD-DBB54DBA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042987"/>
            <a:ext cx="4762500" cy="4772025"/>
          </a:xfrm>
          <a:prstGeom prst="rect">
            <a:avLst/>
          </a:prstGeom>
        </p:spPr>
      </p:pic>
    </p:spTree>
  </p:cSld>
  <p:clrMapOvr>
    <a:masterClrMapping/>
  </p:clrMapOvr>
  <p:transition advTm="2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6019800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B0F0"/>
                </a:solidFill>
                <a:latin typeface="+mj-lt"/>
              </a:rPr>
              <a:t>More Processing: Flawless Alignment &amp; symmetry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B26E0E-65DC-4954-AF64-5816C1DC6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225" y="861168"/>
            <a:ext cx="4781550" cy="50196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12A187-F004-4EA5-86EB-9CAF51F8C27A}"/>
              </a:ext>
            </a:extLst>
          </p:cNvPr>
          <p:cNvSpPr txBox="1"/>
          <p:nvPr/>
        </p:nvSpPr>
        <p:spPr>
          <a:xfrm>
            <a:off x="4515427" y="42235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L. </a:t>
            </a:r>
            <a:r>
              <a:rPr lang="en-US" dirty="0" err="1"/>
              <a:t>DuBreuil</a:t>
            </a:r>
            <a:endParaRPr lang="en-US" dirty="0"/>
          </a:p>
        </p:txBody>
      </p:sp>
    </p:spTree>
  </p:cSld>
  <p:clrMapOvr>
    <a:masterClrMapping/>
  </p:clrMapOvr>
  <p:transition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E4F7F8-C3A5-43FC-A3E6-C237E64D8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67"/>
          <a:stretch/>
        </p:blipFill>
        <p:spPr>
          <a:xfrm>
            <a:off x="3124201" y="13447"/>
            <a:ext cx="6019800" cy="6014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D386FA-18CA-4345-A800-D61FA651A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035" y="990600"/>
            <a:ext cx="2667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dirty="0">
                <a:solidFill>
                  <a:srgbClr val="FFFFB9"/>
                </a:solidFill>
                <a:latin typeface="+mj-lt"/>
              </a:rPr>
              <a:t>Does the leaning tree capture your attention more than if it were straight?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841C0E-5192-6472-3E03-C55FEC7A7FA1}"/>
              </a:ext>
            </a:extLst>
          </p:cNvPr>
          <p:cNvSpPr txBox="1"/>
          <p:nvPr/>
        </p:nvSpPr>
        <p:spPr>
          <a:xfrm>
            <a:off x="241381" y="6204473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a Processing textbook by Margaret Noble</a:t>
            </a:r>
          </a:p>
        </p:txBody>
      </p:sp>
    </p:spTree>
    <p:extLst>
      <p:ext uri="{BB962C8B-B14F-4D97-AF65-F5344CB8AC3E}">
        <p14:creationId xmlns:p14="http://schemas.microsoft.com/office/powerpoint/2010/main" val="628817127"/>
      </p:ext>
    </p:extLst>
  </p:cSld>
  <p:clrMapOvr>
    <a:masterClrMapping/>
  </p:clrMapOvr>
  <p:transition advTm="2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3FF24-9A85-4B4D-9669-2A2007C80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701"/>
            <a:ext cx="9144000" cy="63752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1BDEA7-6B11-4160-B388-94C84D48E2DF}"/>
              </a:ext>
            </a:extLst>
          </p:cNvPr>
          <p:cNvSpPr txBox="1"/>
          <p:nvPr/>
        </p:nvSpPr>
        <p:spPr>
          <a:xfrm>
            <a:off x="3200400" y="126816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a Processing textbook by Margaret Noble</a:t>
            </a:r>
          </a:p>
        </p:txBody>
      </p:sp>
    </p:spTree>
    <p:extLst>
      <p:ext uri="{BB962C8B-B14F-4D97-AF65-F5344CB8AC3E}">
        <p14:creationId xmlns:p14="http://schemas.microsoft.com/office/powerpoint/2010/main" val="1288977648"/>
      </p:ext>
    </p:extLst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8"/>
          <p:cNvSpPr txBox="1">
            <a:spLocks noChangeArrowheads="1"/>
          </p:cNvSpPr>
          <p:nvPr/>
        </p:nvSpPr>
        <p:spPr bwMode="auto">
          <a:xfrm>
            <a:off x="971550" y="490539"/>
            <a:ext cx="7529512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dirty="0">
                <a:solidFill>
                  <a:srgbClr val="0065C0"/>
                </a:solidFill>
                <a:latin typeface="Arial Black" panose="020B0A04020102020204" pitchFamily="34" charset="0"/>
              </a:rPr>
              <a:t>Underlying Principles of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7EC974-C07E-43F4-AD75-8B4538B67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21388"/>
            <a:ext cx="4695371" cy="1658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246836-6EB0-49BF-BB59-EEB45BBC56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95390"/>
            <a:ext cx="4695371" cy="1658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7773F6-4B48-49DB-872D-90146F427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69392"/>
            <a:ext cx="4695371" cy="165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20CEFB-B58C-4626-9050-BF2A023193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168192"/>
            <a:ext cx="4695371" cy="1658174"/>
          </a:xfrm>
          <a:prstGeom prst="rect">
            <a:avLst/>
          </a:prstGeom>
        </p:spPr>
      </p:pic>
      <p:sp>
        <p:nvSpPr>
          <p:cNvPr id="8" name="Double Bracket 7">
            <a:extLst>
              <a:ext uri="{FF2B5EF4-FFF2-40B4-BE49-F238E27FC236}">
                <a16:creationId xmlns:a16="http://schemas.microsoft.com/office/drawing/2014/main" id="{1771EDE6-E15B-4E03-936F-8CDBAB63F779}"/>
              </a:ext>
            </a:extLst>
          </p:cNvPr>
          <p:cNvSpPr/>
          <p:nvPr/>
        </p:nvSpPr>
        <p:spPr>
          <a:xfrm>
            <a:off x="5000170" y="1236435"/>
            <a:ext cx="3737429" cy="1042308"/>
          </a:xfrm>
          <a:prstGeom prst="bracketPair">
            <a:avLst/>
          </a:prstGeom>
          <a:ln w="25400">
            <a:solidFill>
              <a:srgbClr val="0064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64DC"/>
                </a:solidFill>
              </a:rPr>
              <a:t>Makes elements different to increase understanding and create distinction</a:t>
            </a:r>
            <a:r>
              <a:rPr lang="en-US" dirty="0">
                <a:solidFill>
                  <a:srgbClr val="0064DC"/>
                </a:solidFill>
              </a:rPr>
              <a:t>. </a:t>
            </a:r>
          </a:p>
        </p:txBody>
      </p:sp>
      <p:sp>
        <p:nvSpPr>
          <p:cNvPr id="9" name="Double Bracket 8">
            <a:extLst>
              <a:ext uri="{FF2B5EF4-FFF2-40B4-BE49-F238E27FC236}">
                <a16:creationId xmlns:a16="http://schemas.microsoft.com/office/drawing/2014/main" id="{414AA7A9-CB32-4B06-ADF3-1419F42CD243}"/>
              </a:ext>
            </a:extLst>
          </p:cNvPr>
          <p:cNvSpPr/>
          <p:nvPr/>
        </p:nvSpPr>
        <p:spPr>
          <a:xfrm>
            <a:off x="5000170" y="2495390"/>
            <a:ext cx="3737429" cy="1042308"/>
          </a:xfrm>
          <a:prstGeom prst="bracketPair">
            <a:avLst/>
          </a:prstGeom>
          <a:ln w="25400">
            <a:solidFill>
              <a:srgbClr val="FF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5000"/>
                </a:solidFill>
              </a:rPr>
              <a:t>Repeat visual elements to create sense of unity.</a:t>
            </a:r>
            <a:endParaRPr lang="en-US" dirty="0">
              <a:solidFill>
                <a:srgbClr val="FF5000"/>
              </a:solidFill>
            </a:endParaRPr>
          </a:p>
        </p:txBody>
      </p:sp>
      <p:sp>
        <p:nvSpPr>
          <p:cNvPr id="10" name="Double Bracket 9">
            <a:extLst>
              <a:ext uri="{FF2B5EF4-FFF2-40B4-BE49-F238E27FC236}">
                <a16:creationId xmlns:a16="http://schemas.microsoft.com/office/drawing/2014/main" id="{8CBC8BB4-B4BB-4E5F-8744-09E794CB525A}"/>
              </a:ext>
            </a:extLst>
          </p:cNvPr>
          <p:cNvSpPr/>
          <p:nvPr/>
        </p:nvSpPr>
        <p:spPr>
          <a:xfrm>
            <a:off x="5000170" y="3876612"/>
            <a:ext cx="3737429" cy="1113260"/>
          </a:xfrm>
          <a:prstGeom prst="bracketPair">
            <a:avLst/>
          </a:prstGeom>
          <a:ln w="25400">
            <a:solidFill>
              <a:srgbClr val="646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646400"/>
                </a:solidFill>
              </a:rPr>
              <a:t>It’s the way elements relate to each other on a page or in space. </a:t>
            </a:r>
            <a:r>
              <a:rPr lang="en-US" altLang="en-US" dirty="0">
                <a:solidFill>
                  <a:srgbClr val="646400"/>
                </a:solidFill>
              </a:rPr>
              <a:t>All elements should have a visual connection</a:t>
            </a:r>
            <a:r>
              <a:rPr lang="en-US" dirty="0">
                <a:solidFill>
                  <a:srgbClr val="646400"/>
                </a:solidFill>
              </a:rPr>
              <a:t>. </a:t>
            </a:r>
          </a:p>
        </p:txBody>
      </p:sp>
      <p:sp>
        <p:nvSpPr>
          <p:cNvPr id="11" name="Double Bracket 10">
            <a:extLst>
              <a:ext uri="{FF2B5EF4-FFF2-40B4-BE49-F238E27FC236}">
                <a16:creationId xmlns:a16="http://schemas.microsoft.com/office/drawing/2014/main" id="{A8CE8B46-7752-46CD-8033-186BA865FEC8}"/>
              </a:ext>
            </a:extLst>
          </p:cNvPr>
          <p:cNvSpPr/>
          <p:nvPr/>
        </p:nvSpPr>
        <p:spPr>
          <a:xfrm>
            <a:off x="5000170" y="5245015"/>
            <a:ext cx="3737429" cy="1042308"/>
          </a:xfrm>
          <a:prstGeom prst="bracketPair">
            <a:avLst/>
          </a:prstGeom>
          <a:ln w="25400">
            <a:solidFill>
              <a:srgbClr val="464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4646E6"/>
                </a:solidFill>
              </a:rPr>
              <a:t>Place related items together to convey relationships</a:t>
            </a:r>
            <a:r>
              <a:rPr lang="en-US" dirty="0">
                <a:solidFill>
                  <a:srgbClr val="4646E6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4389890"/>
      </p:ext>
    </p:extLst>
  </p:cSld>
  <p:clrMapOvr>
    <a:masterClrMapping/>
  </p:clrMapOvr>
  <p:transition advTm="2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e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6" y="3581400"/>
            <a:ext cx="2882912" cy="275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ent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85" y="1081831"/>
            <a:ext cx="2882913" cy="239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52400" y="369332"/>
            <a:ext cx="6400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400" b="1" dirty="0"/>
              <a:t>Center alignment does not have to be . . .</a:t>
            </a:r>
          </a:p>
        </p:txBody>
      </p:sp>
      <p:pic>
        <p:nvPicPr>
          <p:cNvPr id="13317" name="Picture 6" descr="bornig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87" y="303162"/>
            <a:ext cx="2514600" cy="77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687" y="1081830"/>
            <a:ext cx="47244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ent Arrow 2"/>
          <p:cNvSpPr/>
          <p:nvPr/>
        </p:nvSpPr>
        <p:spPr>
          <a:xfrm rot="19046404">
            <a:off x="3726874" y="4252838"/>
            <a:ext cx="447710" cy="1219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0561" y="4838897"/>
            <a:ext cx="488475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Processing design is attractive, but what would you do to improve it?</a:t>
            </a:r>
          </a:p>
        </p:txBody>
      </p:sp>
    </p:spTree>
  </p:cSld>
  <p:clrMapOvr>
    <a:masterClrMapping/>
  </p:clrMapOvr>
  <p:transition advTm="2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6875A14-F8D9-4D8B-904E-F52869A0411A}"/>
              </a:ext>
            </a:extLst>
          </p:cNvPr>
          <p:cNvSpPr/>
          <p:nvPr/>
        </p:nvSpPr>
        <p:spPr>
          <a:xfrm>
            <a:off x="580310" y="1549400"/>
            <a:ext cx="4586514" cy="4470400"/>
          </a:xfrm>
          <a:prstGeom prst="roundRect">
            <a:avLst>
              <a:gd name="adj" fmla="val 3958"/>
            </a:avLst>
          </a:prstGeom>
          <a:gradFill>
            <a:gsLst>
              <a:gs pos="0">
                <a:schemeClr val="bg1"/>
              </a:gs>
              <a:gs pos="100000">
                <a:srgbClr val="EAEAEA"/>
              </a:gs>
            </a:gsLst>
          </a:gradFill>
          <a:ln>
            <a:solidFill>
              <a:srgbClr val="C7C7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4FFA1-0AB0-48D2-A8E7-C68224499BE8}"/>
              </a:ext>
            </a:extLst>
          </p:cNvPr>
          <p:cNvSpPr txBox="1"/>
          <p:nvPr/>
        </p:nvSpPr>
        <p:spPr>
          <a:xfrm>
            <a:off x="785308" y="2518617"/>
            <a:ext cx="4167692" cy="2343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To organize and reduce clutter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Bring together as a unit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Overlap items to connect them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30A0"/>
                </a:solidFill>
              </a:rPr>
              <a:t>Place text in proper position for easier reading.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670EAA-9818-445C-991F-A2F3AEB1F4B3}"/>
              </a:ext>
            </a:extLst>
          </p:cNvPr>
          <p:cNvSpPr txBox="1"/>
          <p:nvPr/>
        </p:nvSpPr>
        <p:spPr>
          <a:xfrm>
            <a:off x="740463" y="1964814"/>
            <a:ext cx="3875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1C11A53-D4C1-4C9A-9642-85596C62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64" y="845501"/>
            <a:ext cx="2568579" cy="3529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22AC0B-AF35-4015-82BC-265B085D37C8}"/>
              </a:ext>
            </a:extLst>
          </p:cNvPr>
          <p:cNvSpPr txBox="1"/>
          <p:nvPr/>
        </p:nvSpPr>
        <p:spPr>
          <a:xfrm>
            <a:off x="6212564" y="1752600"/>
            <a:ext cx="214612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Proximity gives visual clues as to what goes with what.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~Steven Bradley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63CDA5-1E0A-4419-BA85-05B85579B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77" y="801624"/>
            <a:ext cx="517852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952975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Example of Proximity with selection menu</a:t>
            </a:r>
          </a:p>
        </p:txBody>
      </p:sp>
      <p:pic>
        <p:nvPicPr>
          <p:cNvPr id="3074" name="Picture 2" descr="C:\Users\Christine\Documents\Assignment 2-1\Assignment 2\assignment_2\screen-03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990600"/>
            <a:ext cx="7620000" cy="48577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266700"/>
            <a:ext cx="3705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rgbClr val="E7E8CA"/>
                </a:solidFill>
              </a:rPr>
              <a:t>Rachel S.</a:t>
            </a:r>
          </a:p>
        </p:txBody>
      </p:sp>
    </p:spTree>
    <p:extLst>
      <p:ext uri="{BB962C8B-B14F-4D97-AF65-F5344CB8AC3E}">
        <p14:creationId xmlns:p14="http://schemas.microsoft.com/office/powerpoint/2010/main" val="2345950528"/>
      </p:ext>
    </p:extLst>
  </p:cSld>
  <p:clrMapOvr>
    <a:masterClrMapping/>
  </p:clrMapOvr>
  <p:transition advTm="2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983224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Really bad proximity!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ACEC8-1C36-499A-AF4D-AE3BFDA3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38200"/>
            <a:ext cx="8724900" cy="49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104357"/>
      </p:ext>
    </p:extLst>
  </p:cSld>
  <p:clrMapOvr>
    <a:masterClrMapping/>
  </p:clrMapOvr>
  <p:transition advTm="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J A M H ro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2"/>
          <a:stretch>
            <a:fillRect/>
          </a:stretch>
        </p:blipFill>
        <p:spPr bwMode="auto">
          <a:xfrm>
            <a:off x="381000" y="241300"/>
            <a:ext cx="4648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PRACTICE logo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4648200" cy="2114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35877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482678"/>
            <a:ext cx="8566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Overlapping can unify</a:t>
            </a:r>
          </a:p>
        </p:txBody>
      </p:sp>
    </p:spTree>
  </p:cSld>
  <p:clrMapOvr>
    <a:masterClrMapping/>
  </p:clrMapOvr>
  <p:transition advTm="2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989" y="2131885"/>
            <a:ext cx="4098659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38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The take-away…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93778" y="2895600"/>
            <a:ext cx="3691079" cy="141468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0" indent="0" eaLnBrk="1" hangingPunct="1">
              <a:lnSpc>
                <a:spcPct val="114000"/>
              </a:lnSpc>
              <a:spcBef>
                <a:spcPts val="1000"/>
              </a:spcBef>
              <a:buNone/>
            </a:pPr>
            <a:r>
              <a:rPr lang="en-US" sz="28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Start applying these broad principles to your designs. 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409865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Light Bulb and Gear">
            <a:extLst>
              <a:ext uri="{FF2B5EF4-FFF2-40B4-BE49-F238E27FC236}">
                <a16:creationId xmlns:a16="http://schemas.microsoft.com/office/drawing/2014/main" id="{AC2CFB64-E016-4C15-9D40-4BD7445173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352" y="2333040"/>
            <a:ext cx="3106320" cy="310632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223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id="{B8A9BD12-E12E-44AF-AABC-0D2D2B76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244" y="387103"/>
            <a:ext cx="7529512" cy="12618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98BB59"/>
                </a:solidFill>
                <a:latin typeface="Brush Script Std" panose="03060802040607070404" pitchFamily="66" charset="0"/>
              </a:rPr>
              <a:t>Universal Application</a:t>
            </a:r>
          </a:p>
          <a:p>
            <a:pPr algn="ctr" eaLnBrk="1" hangingPunct="1"/>
            <a:r>
              <a:rPr lang="en-US" sz="2800" i="1" dirty="0">
                <a:solidFill>
                  <a:srgbClr val="98BB59"/>
                </a:solidFill>
                <a:latin typeface="Arial Black" panose="020B0A04020102020204" pitchFamily="34" charset="0"/>
              </a:rPr>
              <a:t>for Design Principles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E177AB-1539-4302-AF5C-311F7CB26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6" t="22543" r="6426" b="11340"/>
          <a:stretch/>
        </p:blipFill>
        <p:spPr>
          <a:xfrm>
            <a:off x="4905375" y="2209800"/>
            <a:ext cx="2452674" cy="18845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910C4-465C-4E56-9746-74131FE085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3004918" cy="169026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686B441-C2F4-413E-92A9-C7CA62ECDB1C}"/>
              </a:ext>
            </a:extLst>
          </p:cNvPr>
          <p:cNvGrpSpPr/>
          <p:nvPr/>
        </p:nvGrpSpPr>
        <p:grpSpPr>
          <a:xfrm>
            <a:off x="990378" y="1841402"/>
            <a:ext cx="3098809" cy="424949"/>
            <a:chOff x="74528" y="1651000"/>
            <a:chExt cx="3098809" cy="42494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D4F0472-DD61-4564-B69C-9097E5FD4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" y="1651000"/>
              <a:ext cx="3022622" cy="42494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D5B26C-518C-49D8-BCE9-6233D446C5D7}"/>
                </a:ext>
              </a:extLst>
            </p:cNvPr>
            <p:cNvSpPr txBox="1"/>
            <p:nvPr/>
          </p:nvSpPr>
          <p:spPr>
            <a:xfrm>
              <a:off x="454236" y="1652529"/>
              <a:ext cx="27191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Landscape architecture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00E7441-DC7E-4B27-9704-E27E4EA87433}"/>
              </a:ext>
            </a:extLst>
          </p:cNvPr>
          <p:cNvGrpSpPr/>
          <p:nvPr/>
        </p:nvGrpSpPr>
        <p:grpSpPr>
          <a:xfrm>
            <a:off x="4620401" y="1841402"/>
            <a:ext cx="3098809" cy="424949"/>
            <a:chOff x="74528" y="1651000"/>
            <a:chExt cx="3098809" cy="4249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C18C2C4-7331-4A1F-969F-1DEF954F7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" y="1651000"/>
              <a:ext cx="3022622" cy="424949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6DF3FCF-ECB4-47F6-91FF-42B91A2C7B3E}"/>
                </a:ext>
              </a:extLst>
            </p:cNvPr>
            <p:cNvSpPr txBox="1"/>
            <p:nvPr/>
          </p:nvSpPr>
          <p:spPr>
            <a:xfrm>
              <a:off x="454236" y="1652529"/>
              <a:ext cx="27191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Package design</a:t>
              </a:r>
            </a:p>
          </p:txBody>
        </p:sp>
      </p:grpSp>
      <p:pic>
        <p:nvPicPr>
          <p:cNvPr id="1026" name="Picture 2" descr="43,822 Repetition Architecture Stock Photos, Pictures &amp; Royalty-Free Images  - iStock">
            <a:extLst>
              <a:ext uri="{FF2B5EF4-FFF2-40B4-BE49-F238E27FC236}">
                <a16:creationId xmlns:a16="http://schemas.microsoft.com/office/drawing/2014/main" id="{9C49A0BF-4238-02A8-599D-6BF4922BC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3"/>
          <a:stretch/>
        </p:blipFill>
        <p:spPr bwMode="auto">
          <a:xfrm>
            <a:off x="1026466" y="4572000"/>
            <a:ext cx="2969052" cy="205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55DD7748-60F7-49C1-964C-469C4922AAF6}"/>
              </a:ext>
            </a:extLst>
          </p:cNvPr>
          <p:cNvGrpSpPr/>
          <p:nvPr/>
        </p:nvGrpSpPr>
        <p:grpSpPr>
          <a:xfrm>
            <a:off x="990378" y="4275291"/>
            <a:ext cx="3098809" cy="424949"/>
            <a:chOff x="74528" y="1651000"/>
            <a:chExt cx="3098809" cy="4249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26169B9-B3F6-40B7-8574-3885158BD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" y="1651000"/>
              <a:ext cx="3022622" cy="4249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819F68-A2D5-4036-A5E6-8443CB3263F0}"/>
                </a:ext>
              </a:extLst>
            </p:cNvPr>
            <p:cNvSpPr txBox="1"/>
            <p:nvPr/>
          </p:nvSpPr>
          <p:spPr>
            <a:xfrm>
              <a:off x="454236" y="1652529"/>
              <a:ext cx="27191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Architecture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9D38781-7C98-4969-9277-79E9AA87DC55}"/>
              </a:ext>
            </a:extLst>
          </p:cNvPr>
          <p:cNvGrpSpPr/>
          <p:nvPr/>
        </p:nvGrpSpPr>
        <p:grpSpPr>
          <a:xfrm>
            <a:off x="4620401" y="4275291"/>
            <a:ext cx="3098809" cy="424949"/>
            <a:chOff x="74528" y="1651000"/>
            <a:chExt cx="3098809" cy="4249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1C06CBE-44F8-4DE7-9E03-84D073EAF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28" y="1651000"/>
              <a:ext cx="3022622" cy="42494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CD1AE6-33F9-4F37-A230-E1ABCCFBFE51}"/>
                </a:ext>
              </a:extLst>
            </p:cNvPr>
            <p:cNvSpPr txBox="1"/>
            <p:nvPr/>
          </p:nvSpPr>
          <p:spPr>
            <a:xfrm>
              <a:off x="454236" y="1652529"/>
              <a:ext cx="2719101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+mj-lt"/>
                </a:rPr>
                <a:t>Fashion </a:t>
              </a:r>
            </a:p>
          </p:txBody>
        </p:sp>
      </p:grpSp>
      <p:pic>
        <p:nvPicPr>
          <p:cNvPr id="2" name="Picture 2" descr="Emily in Paris' Gets a Chic Fashion Upgrade in Season Two | Vanity Fair">
            <a:extLst>
              <a:ext uri="{FF2B5EF4-FFF2-40B4-BE49-F238E27FC236}">
                <a16:creationId xmlns:a16="http://schemas.microsoft.com/office/drawing/2014/main" id="{C43C4C88-166F-9841-1165-F028E5FFB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"/>
          <a:stretch/>
        </p:blipFill>
        <p:spPr bwMode="auto">
          <a:xfrm>
            <a:off x="4657397" y="4627210"/>
            <a:ext cx="2974386" cy="216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683787"/>
      </p:ext>
    </p:extLst>
  </p:cSld>
  <p:clrMapOvr>
    <a:masterClrMapping/>
  </p:clrMapOvr>
  <p:transition advTm="2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63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Exemplifying Principles with Processing Programming</a:t>
            </a:r>
            <a:endParaRPr lang="en-US" sz="2400" b="1" dirty="0">
              <a:solidFill>
                <a:srgbClr val="00B0F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/>
          <a:stretch/>
        </p:blipFill>
        <p:spPr bwMode="auto">
          <a:xfrm>
            <a:off x="107950" y="707780"/>
            <a:ext cx="4089568" cy="24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baltimore_skylin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baltimore_skyline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591" y="707780"/>
            <a:ext cx="4497638" cy="244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000" y="312122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Amber 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33550" y="3150567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Annie F.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6"/>
          <a:stretch/>
        </p:blipFill>
        <p:spPr bwMode="auto">
          <a:xfrm>
            <a:off x="107950" y="3541892"/>
            <a:ext cx="3863975" cy="2956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89216" y="6471476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Morgan 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2410" y="6484855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Robert 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1F015C-90BE-178E-FC4B-9D7DD52D7D4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6713"/>
          <a:stretch>
            <a:fillRect/>
          </a:stretch>
        </p:blipFill>
        <p:spPr>
          <a:xfrm>
            <a:off x="4968786" y="3541892"/>
            <a:ext cx="3553577" cy="29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82083"/>
      </p:ext>
    </p:extLst>
  </p:cSld>
  <p:clrMapOvr>
    <a:masterClrMapping/>
  </p:clrMapOvr>
  <p:transition advTm="2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71A503C-6CC5-459C-9A87-A02501C5A6B4}"/>
              </a:ext>
            </a:extLst>
          </p:cNvPr>
          <p:cNvSpPr/>
          <p:nvPr/>
        </p:nvSpPr>
        <p:spPr>
          <a:xfrm>
            <a:off x="239766" y="1454417"/>
            <a:ext cx="4739662" cy="3777650"/>
          </a:xfrm>
          <a:prstGeom prst="roundRect">
            <a:avLst>
              <a:gd name="adj" fmla="val 3958"/>
            </a:avLst>
          </a:prstGeom>
          <a:gradFill>
            <a:gsLst>
              <a:gs pos="0">
                <a:schemeClr val="bg1"/>
              </a:gs>
              <a:gs pos="100000">
                <a:srgbClr val="EAEAEA"/>
              </a:gs>
            </a:gsLst>
          </a:gradFill>
          <a:ln>
            <a:solidFill>
              <a:srgbClr val="C7C7C7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F543EE-66A6-4011-A07A-95DC1BE5AF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" y="198243"/>
            <a:ext cx="5167835" cy="18250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58A325-AD5A-4A0F-A49D-0944313D15C3}"/>
              </a:ext>
            </a:extLst>
          </p:cNvPr>
          <p:cNvSpPr txBox="1"/>
          <p:nvPr/>
        </p:nvSpPr>
        <p:spPr>
          <a:xfrm>
            <a:off x="384251" y="2190958"/>
            <a:ext cx="4492549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Sizes of objects and 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Shape variations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Color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Texture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Thick/thin 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64DC"/>
                </a:solidFill>
              </a:rPr>
              <a:t>…anything that distinguishes</a:t>
            </a:r>
          </a:p>
          <a:p>
            <a:endParaRPr lang="en-US" sz="2400" dirty="0">
              <a:solidFill>
                <a:srgbClr val="0064D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250FF7-ECCD-421D-B037-A3ADA9068A9E}"/>
              </a:ext>
            </a:extLst>
          </p:cNvPr>
          <p:cNvSpPr txBox="1"/>
          <p:nvPr/>
        </p:nvSpPr>
        <p:spPr>
          <a:xfrm>
            <a:off x="620077" y="1625933"/>
            <a:ext cx="387531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4DC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Popular uses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AEBB53-8BC1-4765-B9A9-AA0CF7353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415" y="914400"/>
            <a:ext cx="3988585" cy="4470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97AEB5-9C1A-4005-87FE-E83F98805B88}"/>
              </a:ext>
            </a:extLst>
          </p:cNvPr>
          <p:cNvSpPr txBox="1"/>
          <p:nvPr/>
        </p:nvSpPr>
        <p:spPr>
          <a:xfrm>
            <a:off x="5257111" y="1691373"/>
            <a:ext cx="3266812" cy="21236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The idea behind contrast is to avoid elements on the page that are merely </a:t>
            </a:r>
            <a:r>
              <a:rPr lang="en-US" sz="1900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similar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 If the elements [...] are not the </a:t>
            </a:r>
            <a:r>
              <a:rPr lang="en-US" sz="1900" i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same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, then make them </a:t>
            </a:r>
            <a:r>
              <a:rPr lang="en-US" sz="1900" b="1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very different</a:t>
            </a:r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</a:rPr>
              <a:t>.  </a:t>
            </a:r>
          </a:p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~ Robin Williams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09A3946D-44C2-4F04-913C-8FA61915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0608" y="5345241"/>
            <a:ext cx="42333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cs typeface="Arial" charset="0"/>
              </a:rPr>
              <a:t>In other words, “Don’t be a wimp – do it with strength.”</a:t>
            </a:r>
          </a:p>
        </p:txBody>
      </p:sp>
    </p:spTree>
  </p:cSld>
  <p:clrMapOvr>
    <a:masterClrMapping/>
  </p:clrMapOvr>
  <p:transition advTm="2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9">
            <a:extLst>
              <a:ext uri="{FF2B5EF4-FFF2-40B4-BE49-F238E27FC236}">
                <a16:creationId xmlns:a16="http://schemas.microsoft.com/office/drawing/2014/main" id="{826B4A43-2A34-4B22-882C-D7552FA9C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11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5">
            <a:extLst>
              <a:ext uri="{FF2B5EF4-FFF2-40B4-BE49-F238E27FC236}">
                <a16:creationId xmlns:a16="http://schemas.microsoft.com/office/drawing/2014/main" id="{B429BAE5-B200-4FC0-BBC1-8D7C57D1D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228" y="0"/>
            <a:ext cx="342382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A6F5A-1465-4650-BC30-822D05D4D92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62126" y="1219200"/>
            <a:ext cx="3090122" cy="30723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Distinction by size, color scheme, and typeface </a:t>
            </a:r>
          </a:p>
        </p:txBody>
      </p:sp>
      <p:grpSp>
        <p:nvGrpSpPr>
          <p:cNvPr id="43" name="Group 17">
            <a:extLst>
              <a:ext uri="{FF2B5EF4-FFF2-40B4-BE49-F238E27FC236}">
                <a16:creationId xmlns:a16="http://schemas.microsoft.com/office/drawing/2014/main" id="{A9644633-5AE1-44D6-8F5F-6376DDA13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FA74995-C5A7-4DBF-BFD1-C4831852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6">
              <a:extLst>
                <a:ext uri="{FF2B5EF4-FFF2-40B4-BE49-F238E27FC236}">
                  <a16:creationId xmlns:a16="http://schemas.microsoft.com/office/drawing/2014/main" id="{009DC7CE-EC50-455B-AEF3-758096A62E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680D0724-2EE2-4A8E-B7FC-994977F2A6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7DD4A6B-2000-4A3E-BBCE-637ED6CDD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694A6722-0FE9-4640-B93F-C2BAA8956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19F6A010-3765-4FAB-8CCA-7AC189141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2ED876B1-4DDC-4999-864F-EFF32EFF5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DD9B48A-E7DB-4540-8781-F434856A7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2BEF54FF-8FAE-4B7F-ACE8-52ED70B04E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6F687E9-D21B-46CB-8A13-9BFDA780F6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49C0A7C4-BA67-480B-9F9A-E96535756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C27E413-D9C4-45A2-AB5A-A00612798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6F8DD1F-1A00-4D5A-B979-33A41277C9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D16F8034-114D-4513-A6BD-F05ABF9AF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DAD48F0-0B0E-40E2-9ED5-E0FBB99C4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A58F217F-BBAB-4ACB-91C0-B119DEFDC6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17D6638B-4C45-4C73-AFE3-8C41F939A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31A3013F-24A0-486B-A892-92E42BD741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4540C9F-BC47-470D-A9C2-4AB05FB4C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A38505B1-1AD2-47B0-8122-2EB533CBA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4638FCA-40DE-44A0-AD88-8CB1D9362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52" y="382384"/>
            <a:ext cx="4221536" cy="6118169"/>
          </a:xfrm>
          <a:prstGeom prst="rect">
            <a:avLst/>
          </a:prstGeom>
        </p:spPr>
      </p:pic>
    </p:spTree>
  </p:cSld>
  <p:clrMapOvr>
    <a:masterClrMapping/>
  </p:clrMapOvr>
  <p:transition advTm="2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08E94-8FAF-4112-A8FE-5E3C73CCB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13843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31771-5D5E-43C7-9C27-D9D89A6430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13539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E1F4D6-73F6-4862-ABBA-5531BAA92AC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18924" y="1219199"/>
            <a:ext cx="3764305" cy="17393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Contrasting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DB67CD-EECD-4E55-A28D-9BA20C3C541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04800" y="4230159"/>
            <a:ext cx="3798094" cy="228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rgbClr val="0070C0"/>
                </a:solidFill>
              </a:rPr>
              <a:t>COLOR</a:t>
            </a:r>
            <a:r>
              <a:rPr lang="en-US" sz="2800" b="1" dirty="0"/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dirty="0"/>
              <a:t>with </a:t>
            </a:r>
          </a:p>
          <a:p>
            <a:pPr eaLnBrk="1" hangingPunct="1">
              <a:spcAft>
                <a:spcPts val="6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</a:rPr>
              <a:t>GRAYSCALE</a:t>
            </a:r>
          </a:p>
        </p:txBody>
      </p:sp>
    </p:spTree>
    <p:extLst>
      <p:ext uri="{BB962C8B-B14F-4D97-AF65-F5344CB8AC3E}">
        <p14:creationId xmlns:p14="http://schemas.microsoft.com/office/powerpoint/2010/main" val="1455658739"/>
      </p:ext>
    </p:extLst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5900" y="573405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/>
              <a:t>By Shape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6858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Kevin M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178724" y="1143000"/>
            <a:ext cx="4371976" cy="43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4"/>
          <a:stretch/>
        </p:blipFill>
        <p:spPr bwMode="auto">
          <a:xfrm>
            <a:off x="4629637" y="1143000"/>
            <a:ext cx="4361963" cy="435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38800"/>
            <a:ext cx="8229600" cy="914400"/>
          </a:xfrm>
        </p:spPr>
        <p:txBody>
          <a:bodyPr/>
          <a:lstStyle/>
          <a:p>
            <a:pPr eaLnBrk="1" hangingPunct="1"/>
            <a:r>
              <a:rPr lang="en-US" sz="3600" dirty="0"/>
              <a:t>Contrast by shape, strokes, and color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90739" y="639954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Connor 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CC0B5-A62A-40AD-9B57-0E321DDD08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t="1778" r="1844"/>
          <a:stretch/>
        </p:blipFill>
        <p:spPr bwMode="auto">
          <a:xfrm>
            <a:off x="265471" y="1066800"/>
            <a:ext cx="4128474" cy="414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BD80B0-314E-4A27-BCF6-519942476A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92"/>
          <a:stretch/>
        </p:blipFill>
        <p:spPr>
          <a:xfrm>
            <a:off x="4728545" y="1066800"/>
            <a:ext cx="4186855" cy="41451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B10113-AD13-4A6E-B815-BE34BA95700C}"/>
              </a:ext>
            </a:extLst>
          </p:cNvPr>
          <p:cNvSpPr txBox="1"/>
          <p:nvPr/>
        </p:nvSpPr>
        <p:spPr>
          <a:xfrm>
            <a:off x="6400800" y="639953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Jonari W</a:t>
            </a:r>
          </a:p>
        </p:txBody>
      </p:sp>
    </p:spTree>
    <p:extLst>
      <p:ext uri="{BB962C8B-B14F-4D97-AF65-F5344CB8AC3E}">
        <p14:creationId xmlns:p14="http://schemas.microsoft.com/office/powerpoint/2010/main" val="1466068261"/>
      </p:ext>
    </p:extLst>
  </p:cSld>
  <p:clrMapOvr>
    <a:masterClrMapping/>
  </p:clrMapOvr>
  <p:transition advTm="20000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601</Words>
  <Application>Microsoft Office PowerPoint</Application>
  <PresentationFormat>On-screen Show (4:3)</PresentationFormat>
  <Paragraphs>102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Aptos</vt:lpstr>
      <vt:lpstr>Arial</vt:lpstr>
      <vt:lpstr>Arial Black</vt:lpstr>
      <vt:lpstr>Avenir Next LT Pro</vt:lpstr>
      <vt:lpstr>Brush Script Std</vt:lpstr>
      <vt:lpstr>Calibri</vt:lpstr>
      <vt:lpstr>Georgia</vt:lpstr>
      <vt:lpstr>Tahoma</vt:lpstr>
      <vt:lpstr>Times New Roman</vt:lpstr>
      <vt:lpstr>Trebuchet MS</vt:lpstr>
      <vt:lpstr>Verdana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 Shape</vt:lpstr>
      <vt:lpstr>Contrast by shape, strokes, and color</vt:lpstr>
      <vt:lpstr>Textual distinction to improve readability and understanding</vt:lpstr>
      <vt:lpstr>Your opinion…  What can be done to improve contrast?</vt:lpstr>
      <vt:lpstr>PowerPoint Presentation</vt:lpstr>
      <vt:lpstr>PowerPoint Presentation</vt:lpstr>
      <vt:lpstr>PowerPoint Presentation</vt:lpstr>
      <vt:lpstr>PowerPoint Presentation</vt:lpstr>
      <vt:lpstr>Example from Processing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take-away…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Moore, Christine Linen</dc:creator>
  <cp:lastModifiedBy>-</cp:lastModifiedBy>
  <cp:revision>12</cp:revision>
  <dcterms:created xsi:type="dcterms:W3CDTF">2021-11-05T16:10:59Z</dcterms:created>
  <dcterms:modified xsi:type="dcterms:W3CDTF">2025-11-03T22:09:13Z</dcterms:modified>
</cp:coreProperties>
</file>